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59" r:id="rId4"/>
    <p:sldId id="302" r:id="rId5"/>
    <p:sldId id="498" r:id="rId6"/>
    <p:sldId id="499" r:id="rId7"/>
    <p:sldId id="303" r:id="rId8"/>
    <p:sldId id="528" r:id="rId9"/>
    <p:sldId id="266" r:id="rId10"/>
    <p:sldId id="522" r:id="rId11"/>
    <p:sldId id="500" r:id="rId12"/>
    <p:sldId id="523" r:id="rId13"/>
    <p:sldId id="381" r:id="rId14"/>
    <p:sldId id="532" r:id="rId15"/>
    <p:sldId id="536" r:id="rId16"/>
    <p:sldId id="268" r:id="rId17"/>
    <p:sldId id="524" r:id="rId18"/>
    <p:sldId id="292" r:id="rId19"/>
    <p:sldId id="299" r:id="rId20"/>
    <p:sldId id="271" r:id="rId21"/>
    <p:sldId id="318" r:id="rId22"/>
    <p:sldId id="279" r:id="rId23"/>
    <p:sldId id="280" r:id="rId24"/>
    <p:sldId id="297" r:id="rId25"/>
    <p:sldId id="537" r:id="rId26"/>
    <p:sldId id="306" r:id="rId27"/>
    <p:sldId id="52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0632" autoAdjust="0"/>
  </p:normalViewPr>
  <p:slideViewPr>
    <p:cSldViewPr snapToGrid="0">
      <p:cViewPr varScale="1">
        <p:scale>
          <a:sx n="54" d="100"/>
          <a:sy n="54" d="100"/>
        </p:scale>
        <p:origin x="1044"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8/20/2025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8/20/2025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8/20/2025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8/20/2025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8/20/2025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8/20/2025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8/20/2025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8/20/2025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8/20/2025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8/20/2025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8/20/2025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3.png"/><Relationship Id="rId12"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svg"/><Relationship Id="rId4" Type="http://schemas.openxmlformats.org/officeDocument/2006/relationships/image" Target="../media/image23.svg"/><Relationship Id="rId9" Type="http://schemas.openxmlformats.org/officeDocument/2006/relationships/image" Target="../media/image17.png"/><Relationship Id="rId14" Type="http://schemas.openxmlformats.org/officeDocument/2006/relationships/image" Target="../media/image2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endParaRPr lang="en-US" dirty="0"/>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16</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2"/>
            <a:ext cx="536448" cy="25483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488451"/>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488450"/>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 / lectures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80690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(not equally weighted).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a:p>
        </p:txBody>
      </p:sp>
    </p:spTree>
    <p:extLst>
      <p:ext uri="{BB962C8B-B14F-4D97-AF65-F5344CB8AC3E}">
        <p14:creationId xmlns:p14="http://schemas.microsoft.com/office/powerpoint/2010/main" val="319186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422318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a:bodyPr>
          <a:lstStyle/>
          <a:p>
            <a:r>
              <a:rPr lang="en-US" dirty="0"/>
              <a:t>For Individual Projects and Activities. </a:t>
            </a:r>
          </a:p>
          <a:p>
            <a:pPr lvl="1"/>
            <a:r>
              <a:rPr lang="en-US" dirty="0"/>
              <a:t>The use of auto-complete tools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b="1" dirty="0">
              <a:solidFill>
                <a:srgbClr val="FF0000"/>
              </a:solidFill>
            </a:endParaRPr>
          </a:p>
          <a:p>
            <a:pPr lvl="1"/>
            <a:r>
              <a:rPr lang="en-US" dirty="0"/>
              <a:t>You may use LLM based AI tools like search engines, but you can </a:t>
            </a:r>
            <a:r>
              <a:rPr lang="en-US" b="1" dirty="0">
                <a:solidFill>
                  <a:srgbClr val="FF0000"/>
                </a:solidFill>
              </a:rPr>
              <a:t>never</a:t>
            </a:r>
            <a:r>
              <a:rPr lang="en-US" dirty="0"/>
              <a:t> </a:t>
            </a:r>
            <a:r>
              <a:rPr lang="en-US" b="1" dirty="0"/>
              <a:t>copy-paste</a:t>
            </a:r>
            <a:r>
              <a:rPr lang="en-US" dirty="0"/>
              <a:t> code.</a:t>
            </a:r>
          </a:p>
          <a:p>
            <a:r>
              <a:rPr lang="en-US" dirty="0"/>
              <a:t>For final projects</a:t>
            </a:r>
          </a:p>
          <a:p>
            <a:pPr lvl="1"/>
            <a:r>
              <a:rPr lang="en-US" dirty="0"/>
              <a:t>Use of AI tools is </a:t>
            </a:r>
            <a:r>
              <a:rPr lang="en-US" b="1" dirty="0"/>
              <a:t>permitted </a:t>
            </a:r>
            <a:r>
              <a:rPr lang="en-US" dirty="0"/>
              <a:t> as long as you understand what was submitted.</a:t>
            </a:r>
          </a:p>
          <a:p>
            <a:pPr lvl="1"/>
            <a:r>
              <a:rPr lang="en-US" dirty="0"/>
              <a:t>Use of </a:t>
            </a:r>
            <a:r>
              <a:rPr lang="en-US" b="1" dirty="0"/>
              <a:t>‘vibe’</a:t>
            </a:r>
            <a:r>
              <a:rPr lang="en-US" dirty="0"/>
              <a:t> coding is strongly </a:t>
            </a:r>
            <a:r>
              <a:rPr lang="en-US" b="1" dirty="0"/>
              <a:t>discouraged</a:t>
            </a:r>
          </a:p>
          <a:p>
            <a:r>
              <a:rPr lang="en-US" dirty="0"/>
              <a:t>We reserve the right to “</a:t>
            </a:r>
            <a:r>
              <a:rPr lang="en-US" dirty="0">
                <a:solidFill>
                  <a:srgbClr val="FF0000"/>
                </a:solidFill>
              </a:rPr>
              <a:t>interview</a:t>
            </a:r>
            <a:r>
              <a:rPr lang="en-US" dirty="0"/>
              <a:t>” you to gauge your understanding (with possible grade adjustments)</a:t>
            </a:r>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108495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66563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0262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28</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300+ students and 20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dirty="0">
                <a:solidFill>
                  <a:schemeClr val="bg1"/>
                </a:solidFill>
                <a:latin typeface="Verdana"/>
                <a:ea typeface="Verdana"/>
              </a:rPr>
              <a:t>Okay, what do you mean by "large"?</a:t>
            </a:r>
            <a:endParaRPr lang="en-US" dirty="0">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3866</TotalTime>
  <Words>2018</Words>
  <Application>Microsoft Office PowerPoint</Application>
  <PresentationFormat>Widescreen</PresentationFormat>
  <Paragraphs>251</Paragraphs>
  <Slides>28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Academic Integrity (3)</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88</cp:revision>
  <dcterms:created xsi:type="dcterms:W3CDTF">2021-01-07T15:19:22Z</dcterms:created>
  <dcterms:modified xsi:type="dcterms:W3CDTF">2025-08-20T16:36:38Z</dcterms:modified>
</cp:coreProperties>
</file>